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Lora" pitchFamily="2" charset="0"/>
      <p:regular r:id="rId11"/>
    </p:embeddedFont>
    <p:embeddedFont>
      <p:font typeface="Source Sans Pro" panose="020B0503030403020204" pitchFamily="34" charset="0"/>
      <p:regular r:id="rId12"/>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68770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Predictive Modeling for Heart Failure Outcomes</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by: Khatib Mohammed &amp; Majadly Ibrahim</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2727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Introduction</a:t>
            </a:r>
            <a:endParaRPr lang="en-US" sz="4400" dirty="0"/>
          </a:p>
        </p:txBody>
      </p:sp>
      <p:sp>
        <p:nvSpPr>
          <p:cNvPr id="4" name="Text 1"/>
          <p:cNvSpPr/>
          <p:nvPr/>
        </p:nvSpPr>
        <p:spPr>
          <a:xfrm>
            <a:off x="837724" y="3305651"/>
            <a:ext cx="3442335"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Objective: To predict the likelihood of fatal events in heart failure patients (DEATH\_EVENT) using various machine learning models.</a:t>
            </a:r>
            <a:endParaRPr lang="en-US" sz="1850" dirty="0"/>
          </a:p>
        </p:txBody>
      </p:sp>
      <p:sp>
        <p:nvSpPr>
          <p:cNvPr id="5" name="Text 2"/>
          <p:cNvSpPr/>
          <p:nvPr/>
        </p:nvSpPr>
        <p:spPr>
          <a:xfrm>
            <a:off x="4871561" y="3305651"/>
            <a:ext cx="3442335"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Importance: Heart failure is a critical condition with high mortality rates. Predictive models can assist clinicians in identifying high-risk patients early, improving outcomes and decision-making processes.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0187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Dataset Overview</a:t>
            </a:r>
            <a:endParaRPr lang="en-US" sz="4400" dirty="0"/>
          </a:p>
        </p:txBody>
      </p:sp>
      <p:sp>
        <p:nvSpPr>
          <p:cNvPr id="4" name="Text 1"/>
          <p:cNvSpPr/>
          <p:nvPr/>
        </p:nvSpPr>
        <p:spPr>
          <a:xfrm>
            <a:off x="837724" y="3880247"/>
            <a:ext cx="3442335"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Source: Dataset includes 13 clinical and demographic features, such as age, anemia, ejection fraction, and serum sodium.</a:t>
            </a:r>
            <a:endParaRPr lang="en-US" sz="1850" dirty="0"/>
          </a:p>
        </p:txBody>
      </p:sp>
      <p:sp>
        <p:nvSpPr>
          <p:cNvPr id="5" name="Text 2"/>
          <p:cNvSpPr/>
          <p:nvPr/>
        </p:nvSpPr>
        <p:spPr>
          <a:xfrm>
            <a:off x="4871561" y="3880247"/>
            <a:ext cx="3442335"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Target Variable: DEATH_EVENT (1 = fatal event, 0 = survived).</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2831" y="584716"/>
            <a:ext cx="7375446" cy="624245"/>
          </a:xfrm>
          <a:prstGeom prst="rect">
            <a:avLst/>
          </a:prstGeom>
          <a:noFill/>
          <a:ln/>
        </p:spPr>
        <p:txBody>
          <a:bodyPr wrap="none" lIns="0" tIns="0" rIns="0" bIns="0" rtlCol="0" anchor="t"/>
          <a:lstStyle/>
          <a:p>
            <a:pPr marL="0" indent="0">
              <a:lnSpc>
                <a:spcPts val="4900"/>
              </a:lnSpc>
              <a:buNone/>
            </a:pPr>
            <a:r>
              <a:rPr lang="en-US" sz="3900" dirty="0">
                <a:solidFill>
                  <a:srgbClr val="38512F"/>
                </a:solidFill>
                <a:latin typeface="Lora" pitchFamily="34" charset="0"/>
                <a:ea typeface="Lora" pitchFamily="34" charset="-122"/>
                <a:cs typeface="Lora" pitchFamily="34" charset="-120"/>
              </a:rPr>
              <a:t>Exploratory Data Analysis (EDA)</a:t>
            </a:r>
            <a:endParaRPr lang="en-US" sz="3900" dirty="0"/>
          </a:p>
        </p:txBody>
      </p:sp>
      <p:sp>
        <p:nvSpPr>
          <p:cNvPr id="3" name="Text 1"/>
          <p:cNvSpPr/>
          <p:nvPr/>
        </p:nvSpPr>
        <p:spPr>
          <a:xfrm>
            <a:off x="742831" y="1718310"/>
            <a:ext cx="6313527" cy="1697831"/>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Analysis Performed: We examined the distribution of the target variable (DEATH_EVENT) and investigated correlations between features to identify key predictors, such as age and serum creatinine. Visualizations such as heatmaps and distribution plots helped us understand the data better.</a:t>
            </a:r>
            <a:endParaRPr lang="en-US" sz="1650" dirty="0"/>
          </a:p>
        </p:txBody>
      </p:sp>
      <p:pic>
        <p:nvPicPr>
          <p:cNvPr id="4" name="Image 0" descr="preencoded.png"/>
          <p:cNvPicPr>
            <a:picLocks noChangeAspect="1"/>
          </p:cNvPicPr>
          <p:nvPr/>
        </p:nvPicPr>
        <p:blipFill>
          <a:blip r:embed="rId3"/>
          <a:stretch>
            <a:fillRect/>
          </a:stretch>
        </p:blipFill>
        <p:spPr>
          <a:xfrm>
            <a:off x="742831" y="3654862"/>
            <a:ext cx="5482590" cy="3751183"/>
          </a:xfrm>
          <a:prstGeom prst="rect">
            <a:avLst/>
          </a:prstGeom>
        </p:spPr>
      </p:pic>
      <p:sp>
        <p:nvSpPr>
          <p:cNvPr id="5" name="Text 2"/>
          <p:cNvSpPr/>
          <p:nvPr/>
        </p:nvSpPr>
        <p:spPr>
          <a:xfrm>
            <a:off x="7581662" y="1718310"/>
            <a:ext cx="6313527" cy="1697831"/>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Distribution plots of key variables were created to show their ranges and distributions, assisting in identifying potential outliers or skewed data that might affect model performance. We also looked at the relationship between these distributions and the target variable to see if patterns emerged.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809982"/>
            <a:ext cx="5008959" cy="626031"/>
          </a:xfrm>
          <a:prstGeom prst="rect">
            <a:avLst/>
          </a:prstGeom>
          <a:noFill/>
          <a:ln/>
        </p:spPr>
        <p:txBody>
          <a:bodyPr wrap="none" lIns="0" tIns="0" rIns="0" bIns="0" rtlCol="0" anchor="t"/>
          <a:lstStyle/>
          <a:p>
            <a:pPr marL="0" indent="0">
              <a:lnSpc>
                <a:spcPts val="4900"/>
              </a:lnSpc>
              <a:buNone/>
            </a:pPr>
            <a:r>
              <a:rPr lang="en-US" sz="3900" dirty="0">
                <a:solidFill>
                  <a:srgbClr val="38512F"/>
                </a:solidFill>
                <a:latin typeface="Lora" pitchFamily="34" charset="0"/>
                <a:ea typeface="Lora" pitchFamily="34" charset="-122"/>
                <a:cs typeface="Lora" pitchFamily="34" charset="-120"/>
              </a:rPr>
              <a:t>Models Implemented</a:t>
            </a:r>
            <a:endParaRPr lang="en-US" sz="3900" dirty="0"/>
          </a:p>
        </p:txBody>
      </p:sp>
      <p:sp>
        <p:nvSpPr>
          <p:cNvPr id="4" name="Shape 1"/>
          <p:cNvSpPr/>
          <p:nvPr/>
        </p:nvSpPr>
        <p:spPr>
          <a:xfrm>
            <a:off x="745093" y="1755338"/>
            <a:ext cx="3720465" cy="2882265"/>
          </a:xfrm>
          <a:prstGeom prst="roundRect">
            <a:avLst>
              <a:gd name="adj" fmla="val 1108"/>
            </a:avLst>
          </a:prstGeom>
          <a:solidFill>
            <a:srgbClr val="F3E7D4"/>
          </a:solidFill>
          <a:ln/>
        </p:spPr>
        <p:txBody>
          <a:bodyPr/>
          <a:lstStyle/>
          <a:p>
            <a:endParaRPr lang="he-IL"/>
          </a:p>
        </p:txBody>
      </p:sp>
      <p:sp>
        <p:nvSpPr>
          <p:cNvPr id="5" name="Text 2"/>
          <p:cNvSpPr/>
          <p:nvPr/>
        </p:nvSpPr>
        <p:spPr>
          <a:xfrm>
            <a:off x="957977" y="1968222"/>
            <a:ext cx="2504480" cy="313134"/>
          </a:xfrm>
          <a:prstGeom prst="rect">
            <a:avLst/>
          </a:prstGeom>
          <a:noFill/>
          <a:ln/>
        </p:spPr>
        <p:txBody>
          <a:bodyPr wrap="none" lIns="0" tIns="0" rIns="0" bIns="0" rtlCol="0" anchor="t"/>
          <a:lstStyle/>
          <a:p>
            <a:pPr marL="0" indent="0">
              <a:lnSpc>
                <a:spcPts val="2450"/>
              </a:lnSpc>
              <a:buNone/>
            </a:pPr>
            <a:r>
              <a:rPr lang="en-US" sz="1950" dirty="0">
                <a:solidFill>
                  <a:srgbClr val="3A3630"/>
                </a:solidFill>
                <a:latin typeface="Lora" pitchFamily="34" charset="0"/>
                <a:ea typeface="Lora" pitchFamily="34" charset="-122"/>
                <a:cs typeface="Lora" pitchFamily="34" charset="-120"/>
              </a:rPr>
              <a:t>Baseline Model</a:t>
            </a:r>
            <a:endParaRPr lang="en-US" sz="1950" dirty="0"/>
          </a:p>
        </p:txBody>
      </p:sp>
      <p:sp>
        <p:nvSpPr>
          <p:cNvPr id="6" name="Text 3"/>
          <p:cNvSpPr/>
          <p:nvPr/>
        </p:nvSpPr>
        <p:spPr>
          <a:xfrm>
            <a:off x="957977" y="2408992"/>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Predicted the most frequent class in the training dataset. Served as a reference point for evaluating advanced models.</a:t>
            </a:r>
            <a:endParaRPr lang="en-US" sz="1650" dirty="0"/>
          </a:p>
        </p:txBody>
      </p:sp>
      <p:sp>
        <p:nvSpPr>
          <p:cNvPr id="7" name="Shape 4"/>
          <p:cNvSpPr/>
          <p:nvPr/>
        </p:nvSpPr>
        <p:spPr>
          <a:xfrm>
            <a:off x="4678442" y="1755338"/>
            <a:ext cx="3720465" cy="2882265"/>
          </a:xfrm>
          <a:prstGeom prst="roundRect">
            <a:avLst>
              <a:gd name="adj" fmla="val 1108"/>
            </a:avLst>
          </a:prstGeom>
          <a:solidFill>
            <a:srgbClr val="F3E7D4"/>
          </a:solidFill>
          <a:ln/>
        </p:spPr>
        <p:txBody>
          <a:bodyPr/>
          <a:lstStyle/>
          <a:p>
            <a:endParaRPr lang="he-IL"/>
          </a:p>
        </p:txBody>
      </p:sp>
      <p:sp>
        <p:nvSpPr>
          <p:cNvPr id="8" name="Text 5"/>
          <p:cNvSpPr/>
          <p:nvPr/>
        </p:nvSpPr>
        <p:spPr>
          <a:xfrm>
            <a:off x="4891326" y="1968222"/>
            <a:ext cx="3294698" cy="626269"/>
          </a:xfrm>
          <a:prstGeom prst="rect">
            <a:avLst/>
          </a:prstGeom>
          <a:noFill/>
          <a:ln/>
        </p:spPr>
        <p:txBody>
          <a:bodyPr wrap="square" lIns="0" tIns="0" rIns="0" bIns="0" rtlCol="0" anchor="t"/>
          <a:lstStyle/>
          <a:p>
            <a:pPr marL="0" indent="0">
              <a:lnSpc>
                <a:spcPts val="2450"/>
              </a:lnSpc>
              <a:buNone/>
            </a:pPr>
            <a:r>
              <a:rPr lang="en-US" sz="1950" dirty="0">
                <a:solidFill>
                  <a:srgbClr val="3A3630"/>
                </a:solidFill>
                <a:latin typeface="Lora" pitchFamily="34" charset="0"/>
                <a:ea typeface="Lora" pitchFamily="34" charset="-122"/>
                <a:cs typeface="Lora" pitchFamily="34" charset="-120"/>
              </a:rPr>
              <a:t>Advanced Model (Logistic Regression)</a:t>
            </a:r>
            <a:endParaRPr lang="en-US" sz="1950" dirty="0"/>
          </a:p>
        </p:txBody>
      </p:sp>
      <p:sp>
        <p:nvSpPr>
          <p:cNvPr id="9" name="Text 6"/>
          <p:cNvSpPr/>
          <p:nvPr/>
        </p:nvSpPr>
        <p:spPr>
          <a:xfrm>
            <a:off x="4891326" y="2722126"/>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Logistic Regression with class weights to handle data imbalance. Balanced data using SMOTE (Synthetic Minority Oversampling Technique).</a:t>
            </a:r>
            <a:endParaRPr lang="en-US" sz="1650" dirty="0"/>
          </a:p>
        </p:txBody>
      </p:sp>
      <p:sp>
        <p:nvSpPr>
          <p:cNvPr id="10" name="Shape 7"/>
          <p:cNvSpPr/>
          <p:nvPr/>
        </p:nvSpPr>
        <p:spPr>
          <a:xfrm>
            <a:off x="745093" y="4850487"/>
            <a:ext cx="3720465" cy="2569131"/>
          </a:xfrm>
          <a:prstGeom prst="roundRect">
            <a:avLst>
              <a:gd name="adj" fmla="val 1243"/>
            </a:avLst>
          </a:prstGeom>
          <a:solidFill>
            <a:srgbClr val="F3E7D4"/>
          </a:solidFill>
          <a:ln/>
        </p:spPr>
        <p:txBody>
          <a:bodyPr/>
          <a:lstStyle/>
          <a:p>
            <a:endParaRPr lang="he-IL"/>
          </a:p>
        </p:txBody>
      </p:sp>
      <p:sp>
        <p:nvSpPr>
          <p:cNvPr id="11" name="Text 8"/>
          <p:cNvSpPr/>
          <p:nvPr/>
        </p:nvSpPr>
        <p:spPr>
          <a:xfrm>
            <a:off x="957977" y="5063371"/>
            <a:ext cx="2522934" cy="313134"/>
          </a:xfrm>
          <a:prstGeom prst="rect">
            <a:avLst/>
          </a:prstGeom>
          <a:noFill/>
          <a:ln/>
        </p:spPr>
        <p:txBody>
          <a:bodyPr wrap="none" lIns="0" tIns="0" rIns="0" bIns="0" rtlCol="0" anchor="t"/>
          <a:lstStyle/>
          <a:p>
            <a:pPr marL="0" indent="0">
              <a:lnSpc>
                <a:spcPts val="2450"/>
              </a:lnSpc>
              <a:buNone/>
            </a:pPr>
            <a:r>
              <a:rPr lang="en-US" sz="1950" dirty="0">
                <a:solidFill>
                  <a:srgbClr val="3A3630"/>
                </a:solidFill>
                <a:latin typeface="Lora" pitchFamily="34" charset="0"/>
                <a:ea typeface="Lora" pitchFamily="34" charset="-122"/>
                <a:cs typeface="Lora" pitchFamily="34" charset="-120"/>
              </a:rPr>
              <a:t>Basic Neural Network</a:t>
            </a:r>
            <a:endParaRPr lang="en-US" sz="1950" dirty="0"/>
          </a:p>
        </p:txBody>
      </p:sp>
      <p:sp>
        <p:nvSpPr>
          <p:cNvPr id="12" name="Text 9"/>
          <p:cNvSpPr/>
          <p:nvPr/>
        </p:nvSpPr>
        <p:spPr>
          <a:xfrm>
            <a:off x="957977" y="5504140"/>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A simple feed-forward neural network with two hidden layers. Used L2 regularization and Dropout to reduce overfitting.</a:t>
            </a:r>
            <a:endParaRPr lang="en-US" sz="1650" dirty="0"/>
          </a:p>
        </p:txBody>
      </p:sp>
      <p:sp>
        <p:nvSpPr>
          <p:cNvPr id="13" name="Shape 10"/>
          <p:cNvSpPr/>
          <p:nvPr/>
        </p:nvSpPr>
        <p:spPr>
          <a:xfrm>
            <a:off x="4678442" y="4850487"/>
            <a:ext cx="3720465" cy="2569131"/>
          </a:xfrm>
          <a:prstGeom prst="roundRect">
            <a:avLst>
              <a:gd name="adj" fmla="val 1243"/>
            </a:avLst>
          </a:prstGeom>
          <a:solidFill>
            <a:srgbClr val="F3E7D4"/>
          </a:solidFill>
          <a:ln/>
        </p:spPr>
        <p:txBody>
          <a:bodyPr/>
          <a:lstStyle/>
          <a:p>
            <a:endParaRPr lang="he-IL"/>
          </a:p>
        </p:txBody>
      </p:sp>
      <p:sp>
        <p:nvSpPr>
          <p:cNvPr id="14" name="Text 11"/>
          <p:cNvSpPr/>
          <p:nvPr/>
        </p:nvSpPr>
        <p:spPr>
          <a:xfrm>
            <a:off x="4891326" y="5063371"/>
            <a:ext cx="3045023" cy="313134"/>
          </a:xfrm>
          <a:prstGeom prst="rect">
            <a:avLst/>
          </a:prstGeom>
          <a:noFill/>
          <a:ln/>
        </p:spPr>
        <p:txBody>
          <a:bodyPr wrap="none" lIns="0" tIns="0" rIns="0" bIns="0" rtlCol="0" anchor="t"/>
          <a:lstStyle/>
          <a:p>
            <a:pPr marL="0" indent="0">
              <a:lnSpc>
                <a:spcPts val="2450"/>
              </a:lnSpc>
              <a:buNone/>
            </a:pPr>
            <a:r>
              <a:rPr lang="en-US" sz="1950" dirty="0">
                <a:solidFill>
                  <a:srgbClr val="3A3630"/>
                </a:solidFill>
                <a:latin typeface="Lora" pitchFamily="34" charset="0"/>
                <a:ea typeface="Lora" pitchFamily="34" charset="-122"/>
                <a:cs typeface="Lora" pitchFamily="34" charset="-120"/>
              </a:rPr>
              <a:t>Advanced Neural Network</a:t>
            </a:r>
            <a:endParaRPr lang="en-US" sz="1950" dirty="0"/>
          </a:p>
        </p:txBody>
      </p:sp>
      <p:sp>
        <p:nvSpPr>
          <p:cNvPr id="15" name="Text 12"/>
          <p:cNvSpPr/>
          <p:nvPr/>
        </p:nvSpPr>
        <p:spPr>
          <a:xfrm>
            <a:off x="4891326" y="5504140"/>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A more complex architecture with three hidden layers, Batch Normalization, and dynamic learning rate adjustment. Included Early Stopping to prevent overfitting.</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75499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Techniques Used</a:t>
            </a:r>
            <a:endParaRPr lang="en-US" sz="4400" dirty="0"/>
          </a:p>
        </p:txBody>
      </p:sp>
      <p:sp>
        <p:nvSpPr>
          <p:cNvPr id="4" name="Shape 1"/>
          <p:cNvSpPr/>
          <p:nvPr/>
        </p:nvSpPr>
        <p:spPr>
          <a:xfrm>
            <a:off x="837724" y="5087183"/>
            <a:ext cx="538520" cy="538520"/>
          </a:xfrm>
          <a:prstGeom prst="roundRect">
            <a:avLst>
              <a:gd name="adj" fmla="val 6668"/>
            </a:avLst>
          </a:prstGeom>
          <a:solidFill>
            <a:srgbClr val="F3E7D4"/>
          </a:solidFill>
          <a:ln/>
        </p:spPr>
        <p:txBody>
          <a:bodyPr/>
          <a:lstStyle/>
          <a:p>
            <a:endParaRPr lang="he-IL"/>
          </a:p>
        </p:txBody>
      </p:sp>
      <p:sp>
        <p:nvSpPr>
          <p:cNvPr id="5" name="Text 2"/>
          <p:cNvSpPr/>
          <p:nvPr/>
        </p:nvSpPr>
        <p:spPr>
          <a:xfrm>
            <a:off x="1045369" y="5187434"/>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1</a:t>
            </a:r>
            <a:endParaRPr lang="en-US" sz="2650" dirty="0"/>
          </a:p>
        </p:txBody>
      </p:sp>
      <p:sp>
        <p:nvSpPr>
          <p:cNvPr id="6" name="Text 3"/>
          <p:cNvSpPr/>
          <p:nvPr/>
        </p:nvSpPr>
        <p:spPr>
          <a:xfrm>
            <a:off x="1615559" y="5087183"/>
            <a:ext cx="3380899"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Data Balancing with SMOTE</a:t>
            </a:r>
            <a:endParaRPr lang="en-US" sz="2200" dirty="0"/>
          </a:p>
        </p:txBody>
      </p:sp>
      <p:sp>
        <p:nvSpPr>
          <p:cNvPr id="7" name="Text 4"/>
          <p:cNvSpPr/>
          <p:nvPr/>
        </p:nvSpPr>
        <p:spPr>
          <a:xfrm>
            <a:off x="1615559" y="5934670"/>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Generated synthetic samples for the minority class (fatal events) to address class imbalance .</a:t>
            </a:r>
            <a:endParaRPr lang="en-US" sz="1850" dirty="0"/>
          </a:p>
        </p:txBody>
      </p:sp>
      <p:sp>
        <p:nvSpPr>
          <p:cNvPr id="8" name="Shape 5"/>
          <p:cNvSpPr/>
          <p:nvPr/>
        </p:nvSpPr>
        <p:spPr>
          <a:xfrm>
            <a:off x="5235773" y="5087183"/>
            <a:ext cx="538520" cy="538520"/>
          </a:xfrm>
          <a:prstGeom prst="roundRect">
            <a:avLst>
              <a:gd name="adj" fmla="val 6668"/>
            </a:avLst>
          </a:prstGeom>
          <a:solidFill>
            <a:srgbClr val="F3E7D4"/>
          </a:solidFill>
          <a:ln/>
        </p:spPr>
        <p:txBody>
          <a:bodyPr/>
          <a:lstStyle/>
          <a:p>
            <a:endParaRPr lang="he-IL"/>
          </a:p>
        </p:txBody>
      </p:sp>
      <p:sp>
        <p:nvSpPr>
          <p:cNvPr id="9" name="Text 6"/>
          <p:cNvSpPr/>
          <p:nvPr/>
        </p:nvSpPr>
        <p:spPr>
          <a:xfrm>
            <a:off x="5414248" y="5187434"/>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2</a:t>
            </a:r>
            <a:endParaRPr lang="en-US" sz="2650" dirty="0"/>
          </a:p>
        </p:txBody>
      </p:sp>
      <p:sp>
        <p:nvSpPr>
          <p:cNvPr id="10" name="Text 7"/>
          <p:cNvSpPr/>
          <p:nvPr/>
        </p:nvSpPr>
        <p:spPr>
          <a:xfrm>
            <a:off x="6013609" y="5087183"/>
            <a:ext cx="3380899"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Early stopping</a:t>
            </a:r>
            <a:endParaRPr lang="en-US" sz="2200" dirty="0"/>
          </a:p>
        </p:txBody>
      </p:sp>
      <p:sp>
        <p:nvSpPr>
          <p:cNvPr id="11" name="Text 8"/>
          <p:cNvSpPr/>
          <p:nvPr/>
        </p:nvSpPr>
        <p:spPr>
          <a:xfrm>
            <a:off x="6013609" y="5934670"/>
            <a:ext cx="3380899" cy="1532096"/>
          </a:xfrm>
          <a:prstGeom prst="rect">
            <a:avLst/>
          </a:prstGeom>
          <a:noFill/>
          <a:ln/>
        </p:spPr>
        <p:txBody>
          <a:bodyPr wrap="square" lIns="0" tIns="0" rIns="0" bIns="0" rtlCol="0" anchor="t"/>
          <a:lstStyle/>
          <a:p>
            <a:pPr marL="0" indent="0">
              <a:lnSpc>
                <a:spcPts val="3000"/>
              </a:lnSpc>
              <a:buNone/>
            </a:pPr>
            <a:r>
              <a:rPr lang="en-US" sz="2000" b="0" i="0" dirty="0">
                <a:solidFill>
                  <a:srgbClr val="202122"/>
                </a:solidFill>
                <a:effectLst/>
                <a:latin typeface="Arial" panose="020B0604020202020204" pitchFamily="34" charset="0"/>
              </a:rPr>
              <a:t>used to avoid </a:t>
            </a:r>
            <a:r>
              <a:rPr lang="en-US" sz="2000" b="0" i="0" u="none" strike="noStrike" dirty="0">
                <a:effectLst/>
                <a:latin typeface="Arial" panose="020B0604020202020204" pitchFamily="34" charset="0"/>
              </a:rPr>
              <a:t>overfitting</a:t>
            </a:r>
            <a:r>
              <a:rPr lang="en-US" sz="2000" b="0" i="0" dirty="0">
                <a:solidFill>
                  <a:srgbClr val="202122"/>
                </a:solidFill>
                <a:effectLst/>
                <a:latin typeface="Arial" panose="020B0604020202020204" pitchFamily="34" charset="0"/>
              </a:rPr>
              <a:t> when training a model with an iterative method</a:t>
            </a:r>
            <a:endParaRPr lang="en-US" sz="1850" dirty="0"/>
          </a:p>
        </p:txBody>
      </p:sp>
      <p:sp>
        <p:nvSpPr>
          <p:cNvPr id="12" name="Shape 9"/>
          <p:cNvSpPr/>
          <p:nvPr/>
        </p:nvSpPr>
        <p:spPr>
          <a:xfrm>
            <a:off x="9633823" y="5087183"/>
            <a:ext cx="538520" cy="538520"/>
          </a:xfrm>
          <a:prstGeom prst="roundRect">
            <a:avLst>
              <a:gd name="adj" fmla="val 6668"/>
            </a:avLst>
          </a:prstGeom>
          <a:solidFill>
            <a:srgbClr val="F3E7D4"/>
          </a:solidFill>
          <a:ln/>
        </p:spPr>
        <p:txBody>
          <a:bodyPr/>
          <a:lstStyle/>
          <a:p>
            <a:endParaRPr lang="he-IL"/>
          </a:p>
        </p:txBody>
      </p:sp>
      <p:sp>
        <p:nvSpPr>
          <p:cNvPr id="13" name="Text 10"/>
          <p:cNvSpPr/>
          <p:nvPr/>
        </p:nvSpPr>
        <p:spPr>
          <a:xfrm>
            <a:off x="9808964" y="5187434"/>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10411658" y="508718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Evaluation Metrics</a:t>
            </a:r>
            <a:endParaRPr lang="en-US" sz="2200" dirty="0"/>
          </a:p>
        </p:txBody>
      </p:sp>
      <p:sp>
        <p:nvSpPr>
          <p:cNvPr id="15" name="Text 12"/>
          <p:cNvSpPr/>
          <p:nvPr/>
        </p:nvSpPr>
        <p:spPr>
          <a:xfrm>
            <a:off x="10411658" y="5582722"/>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Accuracy, Precision, Recall, F1-Score to provide a comprehensive assessment of model performance.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0761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Results</a:t>
            </a:r>
            <a:endParaRPr lang="en-US" sz="4400" dirty="0"/>
          </a:p>
        </p:txBody>
      </p:sp>
      <p:pic>
        <p:nvPicPr>
          <p:cNvPr id="3" name="Image 0" descr="preencoded.png"/>
          <p:cNvPicPr>
            <a:picLocks noChangeAspect="1"/>
          </p:cNvPicPr>
          <p:nvPr/>
        </p:nvPicPr>
        <p:blipFill>
          <a:blip r:embed="rId3"/>
          <a:stretch>
            <a:fillRect/>
          </a:stretch>
        </p:blipFill>
        <p:spPr>
          <a:xfrm>
            <a:off x="837724" y="2239804"/>
            <a:ext cx="2800826" cy="1916311"/>
          </a:xfrm>
          <a:prstGeom prst="rect">
            <a:avLst/>
          </a:prstGeom>
        </p:spPr>
      </p:pic>
      <p:sp>
        <p:nvSpPr>
          <p:cNvPr id="4" name="Text 1"/>
          <p:cNvSpPr/>
          <p:nvPr/>
        </p:nvSpPr>
        <p:spPr>
          <a:xfrm>
            <a:off x="837724" y="4425315"/>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baseline model demonstrated limited predictive capabilities, exhibiting low recall for the minority class.</a:t>
            </a:r>
            <a:endParaRPr lang="en-US" sz="1850" dirty="0"/>
          </a:p>
        </p:txBody>
      </p:sp>
      <p:pic>
        <p:nvPicPr>
          <p:cNvPr id="5" name="Image 1" descr="preencoded.png"/>
          <p:cNvPicPr>
            <a:picLocks noChangeAspect="1"/>
          </p:cNvPicPr>
          <p:nvPr/>
        </p:nvPicPr>
        <p:blipFill>
          <a:blip r:embed="rId4"/>
          <a:stretch>
            <a:fillRect/>
          </a:stretch>
        </p:blipFill>
        <p:spPr>
          <a:xfrm>
            <a:off x="4230053" y="2239804"/>
            <a:ext cx="2800826" cy="1916311"/>
          </a:xfrm>
          <a:prstGeom prst="rect">
            <a:avLst/>
          </a:prstGeom>
        </p:spPr>
      </p:pic>
      <p:sp>
        <p:nvSpPr>
          <p:cNvPr id="6" name="Text 2"/>
          <p:cNvSpPr/>
          <p:nvPr/>
        </p:nvSpPr>
        <p:spPr>
          <a:xfrm>
            <a:off x="4230053" y="4425315"/>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Employing SMOTE to balance the dataset significantly improved the logistic regression model's precision and recall.</a:t>
            </a:r>
            <a:endParaRPr lang="en-US" sz="1850" dirty="0"/>
          </a:p>
        </p:txBody>
      </p:sp>
      <p:pic>
        <p:nvPicPr>
          <p:cNvPr id="7" name="Image 2" descr="preencoded.png"/>
          <p:cNvPicPr>
            <a:picLocks noChangeAspect="1"/>
          </p:cNvPicPr>
          <p:nvPr/>
        </p:nvPicPr>
        <p:blipFill>
          <a:blip r:embed="rId5"/>
          <a:stretch>
            <a:fillRect/>
          </a:stretch>
        </p:blipFill>
        <p:spPr>
          <a:xfrm>
            <a:off x="7622381" y="2239804"/>
            <a:ext cx="2800826" cy="1916311"/>
          </a:xfrm>
          <a:prstGeom prst="rect">
            <a:avLst/>
          </a:prstGeom>
        </p:spPr>
      </p:pic>
      <p:sp>
        <p:nvSpPr>
          <p:cNvPr id="8" name="Text 3"/>
          <p:cNvSpPr/>
          <p:nvPr/>
        </p:nvSpPr>
        <p:spPr>
          <a:xfrm>
            <a:off x="7622381" y="4425315"/>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basic neural network effectively captured non-linear relationships within the data, outperforming the baseline model.</a:t>
            </a:r>
            <a:endParaRPr lang="en-US" sz="1850" dirty="0"/>
          </a:p>
        </p:txBody>
      </p:sp>
      <p:pic>
        <p:nvPicPr>
          <p:cNvPr id="9" name="Image 3" descr="preencoded.png"/>
          <p:cNvPicPr>
            <a:picLocks noChangeAspect="1"/>
          </p:cNvPicPr>
          <p:nvPr/>
        </p:nvPicPr>
        <p:blipFill>
          <a:blip r:embed="rId6"/>
          <a:stretch>
            <a:fillRect/>
          </a:stretch>
        </p:blipFill>
        <p:spPr>
          <a:xfrm>
            <a:off x="11014710" y="2239804"/>
            <a:ext cx="2800826" cy="1916311"/>
          </a:xfrm>
          <a:prstGeom prst="rect">
            <a:avLst/>
          </a:prstGeom>
        </p:spPr>
      </p:pic>
      <p:sp>
        <p:nvSpPr>
          <p:cNvPr id="10" name="Text 4"/>
          <p:cNvSpPr/>
          <p:nvPr/>
        </p:nvSpPr>
        <p:spPr>
          <a:xfrm>
            <a:off x="11014710" y="4425315"/>
            <a:ext cx="2800826"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advanced neural network achieved the demonstrated superior performance across all metrics, surpassing all other models.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EF5E7">
              <a:alpha val="85000"/>
            </a:srgbClr>
          </a:solidFill>
          <a:ln/>
        </p:spPr>
        <p:txBody>
          <a:bodyPr/>
          <a:lstStyle/>
          <a:p>
            <a:endParaRPr lang="he-IL"/>
          </a:p>
        </p:txBody>
      </p:sp>
      <p:sp>
        <p:nvSpPr>
          <p:cNvPr id="4" name="Text 1"/>
          <p:cNvSpPr/>
          <p:nvPr/>
        </p:nvSpPr>
        <p:spPr>
          <a:xfrm>
            <a:off x="837724" y="260187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Conclusion</a:t>
            </a:r>
            <a:endParaRPr lang="en-US" sz="4400" dirty="0"/>
          </a:p>
        </p:txBody>
      </p:sp>
      <p:sp>
        <p:nvSpPr>
          <p:cNvPr id="5" name="Text 2"/>
          <p:cNvSpPr/>
          <p:nvPr/>
        </p:nvSpPr>
        <p:spPr>
          <a:xfrm>
            <a:off x="837724" y="3880247"/>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Key Takeaways: Advanced machine learning and deep learning models significantly improved predictions for heart failure outcomes. Techniques like SMOTE and hyperparameter tuning were essential for handling data challenges.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474</Words>
  <Application>Microsoft Office PowerPoint</Application>
  <PresentationFormat>מותאם אישית</PresentationFormat>
  <Paragraphs>45</Paragraphs>
  <Slides>8</Slides>
  <Notes>8</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8</vt:i4>
      </vt:variant>
    </vt:vector>
  </HeadingPairs>
  <TitlesOfParts>
    <vt:vector size="12" baseType="lpstr">
      <vt:lpstr>Lora</vt:lpstr>
      <vt:lpstr>Arial</vt:lpstr>
      <vt:lpstr>Source Sans Pro</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מוחמד חטיב</cp:lastModifiedBy>
  <cp:revision>2</cp:revision>
  <dcterms:created xsi:type="dcterms:W3CDTF">2025-01-18T22:15:20Z</dcterms:created>
  <dcterms:modified xsi:type="dcterms:W3CDTF">2025-01-18T22:39:19Z</dcterms:modified>
</cp:coreProperties>
</file>